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8" r:id="rId31"/>
    <p:sldId id="284" r:id="rId32"/>
    <p:sldId id="285" r:id="rId33"/>
    <p:sldId id="286" r:id="rId34"/>
    <p:sldId id="287" r:id="rId3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7"/>
    </p:embeddedFont>
    <p:embeddedFont>
      <p:font typeface="Gantari" panose="020B0604020202020204" charset="0"/>
      <p:regular r:id="rId38"/>
      <p:bold r:id="rId39"/>
      <p:italic r:id="rId40"/>
      <p:boldItalic r:id="rId41"/>
    </p:embeddedFont>
    <p:embeddedFont>
      <p:font typeface="Golos Text" panose="020B0604020202020204" charset="0"/>
      <p:regular r:id="rId42"/>
      <p:bold r:id="rId43"/>
    </p:embeddedFont>
    <p:embeddedFont>
      <p:font typeface="Golos Text Medium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0XkmJ9T7+X0+NGakTetcf0yn9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5c6d9bc0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265c6d9bc0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5c6d9bc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265c6d9bc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65c6d9bc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265c6d9bc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5c6d9bc0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265c6d9bc0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5c6d9bc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265c6d9bc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5c6d9bc0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265c6d9bc0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65c6d9bc0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65c6d9bc0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65c6d9bc0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265c6d9bc0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fcdf61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2afcdf61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afcdf615f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2afcdf615f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afcdf615f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2afcdf615f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198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afcdf615f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2afcdf615f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afcdf615f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g2afcdf615f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afcdf615f8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2afcdf615f8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afcdf615f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2afcdf615f8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afcdf615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g2afcdf615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afcdf615f8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g2afcdf615f8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afcdf615f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2afcdf615f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afcdf615f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2afcdf615f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afcdf615f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2afcdf615f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064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afcdf615f8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9" name="Google Shape;1379;g2afcdf615f8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afcdf615f8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8" name="Google Shape;1388;g2afcdf615f8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af32c52be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2af32c52be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3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7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8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58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0"/>
          <p:cNvPicPr preferRelativeResize="0"/>
          <p:nvPr/>
        </p:nvPicPr>
        <p:blipFill rotWithShape="1">
          <a:blip r:embed="rId2">
            <a:alphaModFix amt="67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1"/>
          <p:cNvPicPr preferRelativeResize="0"/>
          <p:nvPr/>
        </p:nvPicPr>
        <p:blipFill rotWithShape="1">
          <a:blip r:embed="rId2">
            <a:alphaModFix amt="29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4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" name="Google Shape;15;p44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16" name="Google Shape;16;p44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5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45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8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48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 i="0" u="none" strike="noStrike" cap="none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42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Navigazione Indoor</a:t>
            </a:r>
            <a:r>
              <a:rPr lang="en"/>
              <a:t> 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77" name="Google Shape;77;p1"/>
          <p:cNvCxnSpPr/>
          <p:nvPr/>
        </p:nvCxnSpPr>
        <p:spPr>
          <a:xfrm>
            <a:off x="3028350" y="20752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78" name="Google Shape;78;p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9" name="Google Shape;79;p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47" name="Google Shape;147;p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0" name="Google Shape;160;p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67" name="Google Shape;167;p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1"/>
          <p:cNvSpPr txBox="1">
            <a:spLocks noGrp="1"/>
          </p:cNvSpPr>
          <p:nvPr>
            <p:ph type="subTitle" idx="4294967295"/>
          </p:nvPr>
        </p:nvSpPr>
        <p:spPr>
          <a:xfrm>
            <a:off x="720582" y="4055175"/>
            <a:ext cx="3856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Margarella Grazia </a:t>
            </a:r>
            <a:br>
              <a:rPr lang="en" sz="1600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lang="en" sz="1600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Nicola Pio Santorsa</a:t>
            </a:r>
            <a:endParaRPr sz="1600"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65c6d9bc05_0_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Stati dell’agente</a:t>
            </a:r>
            <a:endParaRPr/>
          </a:p>
        </p:txBody>
      </p:sp>
      <p:pic>
        <p:nvPicPr>
          <p:cNvPr id="708" name="Google Shape;708;g265c6d9bc05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3473" y="2278721"/>
            <a:ext cx="870386" cy="89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65c6d9bc05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1200" y="1237400"/>
            <a:ext cx="654159" cy="6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65c6d9bc05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1200" y="3549551"/>
            <a:ext cx="654159" cy="6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65c6d9bc05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4225" y="2393475"/>
            <a:ext cx="654159" cy="6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65c6d9bc05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7710" y="2393475"/>
            <a:ext cx="654159" cy="6707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265c6d9bc05_0_16"/>
          <p:cNvSpPr txBox="1"/>
          <p:nvPr/>
        </p:nvSpPr>
        <p:spPr>
          <a:xfrm>
            <a:off x="3081210" y="2500096"/>
            <a:ext cx="37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…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14" name="Google Shape;714;g265c6d9bc05_0_16"/>
          <p:cNvSpPr txBox="1"/>
          <p:nvPr/>
        </p:nvSpPr>
        <p:spPr>
          <a:xfrm>
            <a:off x="1883305" y="2500096"/>
            <a:ext cx="37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…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15" name="Google Shape;715;g265c6d9bc05_0_16"/>
          <p:cNvSpPr txBox="1"/>
          <p:nvPr/>
        </p:nvSpPr>
        <p:spPr>
          <a:xfrm rot="5400000">
            <a:off x="2494310" y="3232538"/>
            <a:ext cx="3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…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16" name="Google Shape;716;g265c6d9bc05_0_16"/>
          <p:cNvSpPr txBox="1"/>
          <p:nvPr/>
        </p:nvSpPr>
        <p:spPr>
          <a:xfrm rot="5400000">
            <a:off x="2494310" y="1859698"/>
            <a:ext cx="3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…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717" name="Google Shape;717;g265c6d9bc05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329" y="2278721"/>
            <a:ext cx="870386" cy="89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65c6d9bc05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3056" y="1237400"/>
            <a:ext cx="654159" cy="6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65c6d9bc05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3056" y="3549551"/>
            <a:ext cx="654159" cy="6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65c6d9bc05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6081" y="2321221"/>
            <a:ext cx="654159" cy="6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65c6d9bc05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9566" y="2321221"/>
            <a:ext cx="654159" cy="67077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265c6d9bc05_0_16"/>
          <p:cNvSpPr txBox="1"/>
          <p:nvPr/>
        </p:nvSpPr>
        <p:spPr>
          <a:xfrm flipH="1">
            <a:off x="859950" y="4293850"/>
            <a:ext cx="756905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 VerticalTarget, HorizontalTarget, ObsUp, ObsLeft, ObsRight, ObsDown)</a:t>
            </a:r>
            <a:endParaRPr sz="1600" b="1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23" name="Google Shape;723;g265c6d9bc05_0_16"/>
          <p:cNvSpPr txBox="1"/>
          <p:nvPr/>
        </p:nvSpPr>
        <p:spPr>
          <a:xfrm>
            <a:off x="2193475" y="4798475"/>
            <a:ext cx="6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[0,2]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24" name="Google Shape;724;g265c6d9bc05_0_16"/>
          <p:cNvSpPr txBox="1"/>
          <p:nvPr/>
        </p:nvSpPr>
        <p:spPr>
          <a:xfrm>
            <a:off x="5429125" y="4798475"/>
            <a:ext cx="12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[True,False]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725" name="Google Shape;725;g265c6d9bc05_0_16"/>
          <p:cNvCxnSpPr>
            <a:endCxn id="723" idx="1"/>
          </p:cNvCxnSpPr>
          <p:nvPr/>
        </p:nvCxnSpPr>
        <p:spPr>
          <a:xfrm>
            <a:off x="1711975" y="4639475"/>
            <a:ext cx="481500" cy="35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26" name="Google Shape;726;g265c6d9bc05_0_16"/>
          <p:cNvCxnSpPr>
            <a:endCxn id="723" idx="3"/>
          </p:cNvCxnSpPr>
          <p:nvPr/>
        </p:nvCxnSpPr>
        <p:spPr>
          <a:xfrm flipH="1">
            <a:off x="2801575" y="4639475"/>
            <a:ext cx="435000" cy="35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27" name="Google Shape;727;g265c6d9bc05_0_16"/>
          <p:cNvCxnSpPr>
            <a:endCxn id="724" idx="3"/>
          </p:cNvCxnSpPr>
          <p:nvPr/>
        </p:nvCxnSpPr>
        <p:spPr>
          <a:xfrm flipH="1">
            <a:off x="6660025" y="4639475"/>
            <a:ext cx="813300" cy="35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28" name="Google Shape;728;g265c6d9bc05_0_16"/>
          <p:cNvCxnSpPr>
            <a:endCxn id="724" idx="1"/>
          </p:cNvCxnSpPr>
          <p:nvPr/>
        </p:nvCxnSpPr>
        <p:spPr>
          <a:xfrm>
            <a:off x="4672825" y="4639475"/>
            <a:ext cx="756300" cy="35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29" name="Google Shape;729;g265c6d9bc05_0_16"/>
          <p:cNvCxnSpPr/>
          <p:nvPr/>
        </p:nvCxnSpPr>
        <p:spPr>
          <a:xfrm>
            <a:off x="5625175" y="4654475"/>
            <a:ext cx="200100" cy="17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30" name="Google Shape;730;g265c6d9bc05_0_16"/>
          <p:cNvCxnSpPr/>
          <p:nvPr/>
        </p:nvCxnSpPr>
        <p:spPr>
          <a:xfrm flipH="1">
            <a:off x="6188575" y="4654475"/>
            <a:ext cx="237000" cy="18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65c6d9bc05_0_6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Azioni dell’agente</a:t>
            </a:r>
            <a:endParaRPr/>
          </a:p>
        </p:txBody>
      </p:sp>
      <p:pic>
        <p:nvPicPr>
          <p:cNvPr id="736" name="Google Shape;736;g265c6d9bc05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1048" y="2713996"/>
            <a:ext cx="870386" cy="89249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265c6d9bc05_0_69"/>
          <p:cNvSpPr txBox="1"/>
          <p:nvPr/>
        </p:nvSpPr>
        <p:spPr>
          <a:xfrm flipH="1">
            <a:off x="3936438" y="1452050"/>
            <a:ext cx="105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(1,0,0,0)</a:t>
            </a:r>
            <a:endParaRPr sz="16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38" name="Google Shape;738;g265c6d9bc05_0_69"/>
          <p:cNvSpPr txBox="1"/>
          <p:nvPr/>
        </p:nvSpPr>
        <p:spPr>
          <a:xfrm flipH="1">
            <a:off x="3936438" y="4500050"/>
            <a:ext cx="105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(0,0,0,1)</a:t>
            </a:r>
            <a:endParaRPr sz="16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39" name="Google Shape;739;g265c6d9bc05_0_69"/>
          <p:cNvSpPr txBox="1"/>
          <p:nvPr/>
        </p:nvSpPr>
        <p:spPr>
          <a:xfrm flipH="1">
            <a:off x="2152863" y="2899850"/>
            <a:ext cx="105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(0,1,0,0)</a:t>
            </a:r>
            <a:endParaRPr sz="16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0" name="Google Shape;740;g265c6d9bc05_0_69"/>
          <p:cNvSpPr txBox="1"/>
          <p:nvPr/>
        </p:nvSpPr>
        <p:spPr>
          <a:xfrm flipH="1">
            <a:off x="5783638" y="2899850"/>
            <a:ext cx="105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(0,0,1,0)</a:t>
            </a:r>
            <a:endParaRPr sz="16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1" name="Google Shape;741;g265c6d9bc05_0_69"/>
          <p:cNvSpPr/>
          <p:nvPr/>
        </p:nvSpPr>
        <p:spPr>
          <a:xfrm>
            <a:off x="4318050" y="1883150"/>
            <a:ext cx="296400" cy="707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2" name="Google Shape;742;g265c6d9bc05_0_69"/>
          <p:cNvSpPr/>
          <p:nvPr/>
        </p:nvSpPr>
        <p:spPr>
          <a:xfrm rot="10800000" flipH="1">
            <a:off x="4318050" y="3788150"/>
            <a:ext cx="296400" cy="707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3" name="Google Shape;743;g265c6d9bc05_0_69"/>
          <p:cNvSpPr/>
          <p:nvPr/>
        </p:nvSpPr>
        <p:spPr>
          <a:xfrm rot="-5400000" flipH="1">
            <a:off x="3376750" y="2761700"/>
            <a:ext cx="296400" cy="707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4" name="Google Shape;744;g265c6d9bc05_0_69"/>
          <p:cNvSpPr/>
          <p:nvPr/>
        </p:nvSpPr>
        <p:spPr>
          <a:xfrm rot="5400000">
            <a:off x="5281750" y="2761700"/>
            <a:ext cx="296400" cy="707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5" name="Google Shape;745;g265c6d9bc05_0_69"/>
          <p:cNvSpPr txBox="1"/>
          <p:nvPr/>
        </p:nvSpPr>
        <p:spPr>
          <a:xfrm>
            <a:off x="4236438" y="1242400"/>
            <a:ext cx="4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Up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6" name="Google Shape;746;g265c6d9bc05_0_69"/>
          <p:cNvSpPr txBox="1"/>
          <p:nvPr/>
        </p:nvSpPr>
        <p:spPr>
          <a:xfrm>
            <a:off x="4086450" y="47846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Down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7" name="Google Shape;747;g265c6d9bc05_0_69"/>
          <p:cNvSpPr txBox="1"/>
          <p:nvPr/>
        </p:nvSpPr>
        <p:spPr>
          <a:xfrm>
            <a:off x="1751825" y="2915300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Left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748" name="Google Shape;748;g265c6d9bc05_0_69"/>
          <p:cNvSpPr txBox="1"/>
          <p:nvPr/>
        </p:nvSpPr>
        <p:spPr>
          <a:xfrm>
            <a:off x="6704825" y="2915300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Right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65c6d9bc05_0_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754" name="Google Shape;754;g265c6d9bc05_0_0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Tecnica che utilizza un sistema di reward per far apprendere ad un agente quale comportamento adottare in base alle sue percezioni dell’ambiente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On Policy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L’agente impara la value function tramite un azione derivata dalla policy corrente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Q-LEARNING</a:t>
            </a:r>
            <a:endParaRPr sz="16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>
                <a:latin typeface="Golos Text Medium"/>
                <a:ea typeface="Golos Text Medium"/>
                <a:cs typeface="Golos Text Medium"/>
                <a:sym typeface="Golos Text Medium"/>
              </a:rPr>
              <a:t> Off Policy</a:t>
            </a:r>
            <a:endParaRPr sz="20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L’agente impara la value function tramite un azione proveniente da un altra policy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SARSA</a:t>
            </a:r>
            <a:endParaRPr sz="16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g265c6d9bc05_0_0"/>
          <p:cNvCxnSpPr/>
          <p:nvPr/>
        </p:nvCxnSpPr>
        <p:spPr>
          <a:xfrm>
            <a:off x="2465875" y="21304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56" name="Google Shape;756;g265c6d9bc05_0_0"/>
          <p:cNvCxnSpPr/>
          <p:nvPr/>
        </p:nvCxnSpPr>
        <p:spPr>
          <a:xfrm>
            <a:off x="2516567" y="34084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65c6d9bc05_0_11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Q-Values</a:t>
            </a:r>
            <a:endParaRPr/>
          </a:p>
        </p:txBody>
      </p:sp>
      <p:sp>
        <p:nvSpPr>
          <p:cNvPr id="762" name="Google Shape;762;g265c6d9bc05_0_112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Q(S,A)</a:t>
            </a:r>
            <a:endParaRPr sz="20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-"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è uno stato percepito dall’agente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-"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è l’azione che l’agente intraprende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E’ una stima di quanto ottimo sia intraprendere l’azione A quando l’agente si trova nello stato S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65c6d9bc05_0_1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Q-Table</a:t>
            </a:r>
            <a:endParaRPr/>
          </a:p>
        </p:txBody>
      </p:sp>
      <p:sp>
        <p:nvSpPr>
          <p:cNvPr id="768" name="Google Shape;768;g265c6d9bc05_0_12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Struttura dati che memorizza tutti gli action values Q(S,A)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Implementata utilizzando un oggetto di tipo</a:t>
            </a: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</a:t>
            </a: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memorizza al suo interno un vettore di 4 valori accessibile utilizzando la tupla contenente lo stato dell’agente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65c6d9bc05_0_1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Q-Learning</a:t>
            </a:r>
            <a:endParaRPr/>
          </a:p>
        </p:txBody>
      </p:sp>
      <p:sp>
        <p:nvSpPr>
          <p:cNvPr id="774" name="Google Shape;774;g265c6d9bc05_0_1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6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g265c6d9bc05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491925"/>
            <a:ext cx="67246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65c6d9bc05_0_1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SARSA</a:t>
            </a:r>
            <a:endParaRPr/>
          </a:p>
        </p:txBody>
      </p:sp>
      <p:sp>
        <p:nvSpPr>
          <p:cNvPr id="781" name="Google Shape;781;g265c6d9bc05_0_11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6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265c6d9bc05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38" y="1541013"/>
            <a:ext cx="7959826" cy="27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65c6d9bc05_0_13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Reward</a:t>
            </a:r>
            <a:endParaRPr/>
          </a:p>
        </p:txBody>
      </p:sp>
      <p:sp>
        <p:nvSpPr>
          <p:cNvPr id="788" name="Google Shape;788;g265c6d9bc05_0_131"/>
          <p:cNvSpPr txBox="1">
            <a:spLocks noGrp="1"/>
          </p:cNvSpPr>
          <p:nvPr>
            <p:ph type="body" idx="1"/>
          </p:nvPr>
        </p:nvSpPr>
        <p:spPr>
          <a:xfrm>
            <a:off x="715100" y="1702042"/>
            <a:ext cx="77139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Colpisce il bordo oppure un ostacolo : 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-10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Effettua un passo : 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-0.5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Acquisisce un target: 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10,000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265c6d9bc05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725" y="2050450"/>
            <a:ext cx="1344000" cy="1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Risultati</a:t>
            </a:r>
            <a:endParaRPr/>
          </a:p>
        </p:txBody>
      </p:sp>
      <p:sp>
        <p:nvSpPr>
          <p:cNvPr id="795" name="Google Shape;795;p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796" name="Google Shape;796;p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afcdf615f8_0_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Metriche di Valutazione</a:t>
            </a:r>
            <a:endParaRPr/>
          </a:p>
        </p:txBody>
      </p:sp>
      <p:sp>
        <p:nvSpPr>
          <p:cNvPr id="802" name="Google Shape;802;g2afcdf615f8_0_0"/>
          <p:cNvSpPr txBox="1">
            <a:spLocks noGrp="1"/>
          </p:cNvSpPr>
          <p:nvPr>
            <p:ph type="body" idx="1"/>
          </p:nvPr>
        </p:nvSpPr>
        <p:spPr>
          <a:xfrm>
            <a:off x="759575" y="1899750"/>
            <a:ext cx="77139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Numero Target acquisiti per episode 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Aritmetica Score 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Osservazioni empiriche dell’agente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g2afcdf615f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3725" y="2050450"/>
            <a:ext cx="1344000" cy="1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Introduzione al Problema</a:t>
            </a:r>
            <a:endParaRPr/>
          </a:p>
        </p:txBody>
      </p:sp>
      <p:sp>
        <p:nvSpPr>
          <p:cNvPr id="180" name="Google Shape;180;p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81" name="Google Shape;181;p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2" name="Google Shape;182;p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184" name="Google Shape;184;p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" name="Google Shape;185;p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Risultati</a:t>
            </a:r>
            <a:endParaRPr/>
          </a:p>
        </p:txBody>
      </p:sp>
      <p:sp>
        <p:nvSpPr>
          <p:cNvPr id="186" name="Google Shape;186;p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7" name="Google Shape;187;p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Conclusioni</a:t>
            </a:r>
            <a:endParaRPr/>
          </a:p>
        </p:txBody>
      </p:sp>
      <p:cxnSp>
        <p:nvCxnSpPr>
          <p:cNvPr id="188" name="Google Shape;188;p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89" name="Google Shape;189;p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0" name="Google Shape;190;p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afcdf615f8_0_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 - N° Episode</a:t>
            </a:r>
            <a:endParaRPr/>
          </a:p>
        </p:txBody>
      </p:sp>
      <p:sp>
        <p:nvSpPr>
          <p:cNvPr id="809" name="Google Shape;809;g2afcdf615f8_0_6"/>
          <p:cNvSpPr txBox="1">
            <a:spLocks noGrp="1"/>
          </p:cNvSpPr>
          <p:nvPr>
            <p:ph type="body" idx="1"/>
          </p:nvPr>
        </p:nvSpPr>
        <p:spPr>
          <a:xfrm>
            <a:off x="759575" y="1899750"/>
            <a:ext cx="77139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valore ottimo trovato è </a:t>
            </a: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</a:t>
            </a: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dato che si è potuto analizzare che un training più lungo portava a risultati equivalenti, mentre un training più breve portava a prestazioni lievemente peggiori di quelle conseguite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g2afcdf615f8_0_6"/>
          <p:cNvGrpSpPr/>
          <p:nvPr/>
        </p:nvGrpSpPr>
        <p:grpSpPr>
          <a:xfrm>
            <a:off x="4905886" y="3466955"/>
            <a:ext cx="3567578" cy="1375632"/>
            <a:chOff x="3864536" y="2740080"/>
            <a:chExt cx="3567578" cy="1375632"/>
          </a:xfrm>
        </p:grpSpPr>
        <p:grpSp>
          <p:nvGrpSpPr>
            <p:cNvPr id="811" name="Google Shape;811;g2afcdf615f8_0_6"/>
            <p:cNvGrpSpPr/>
            <p:nvPr/>
          </p:nvGrpSpPr>
          <p:grpSpPr>
            <a:xfrm>
              <a:off x="3864536" y="2740080"/>
              <a:ext cx="2979176" cy="1374847"/>
              <a:chOff x="234675" y="2436575"/>
              <a:chExt cx="2470500" cy="1140100"/>
            </a:xfrm>
          </p:grpSpPr>
          <p:sp>
            <p:nvSpPr>
              <p:cNvPr id="812" name="Google Shape;812;g2afcdf615f8_0_6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g2afcdf615f8_0_6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g2afcdf615f8_0_6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g2afcdf615f8_0_6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g2afcdf615f8_0_6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g2afcdf615f8_0_6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g2afcdf615f8_0_6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g2afcdf615f8_0_6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2afcdf615f8_0_6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g2afcdf615f8_0_6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g2afcdf615f8_0_6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g2afcdf615f8_0_6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g2afcdf615f8_0_6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g2afcdf615f8_0_6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g2afcdf615f8_0_6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g2afcdf615f8_0_6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g2afcdf615f8_0_6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g2afcdf615f8_0_6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g2afcdf615f8_0_6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g2afcdf615f8_0_6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2afcdf615f8_0_6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2afcdf615f8_0_6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2afcdf615f8_0_6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g2afcdf615f8_0_6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g2afcdf615f8_0_6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2afcdf615f8_0_6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g2afcdf615f8_0_6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g2afcdf615f8_0_6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2afcdf615f8_0_6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g2afcdf615f8_0_6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2afcdf615f8_0_6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g2afcdf615f8_0_6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2afcdf615f8_0_6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g2afcdf615f8_0_6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g2afcdf615f8_0_6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7" name="Google Shape;847;g2afcdf615f8_0_6"/>
            <p:cNvGrpSpPr/>
            <p:nvPr/>
          </p:nvGrpSpPr>
          <p:grpSpPr>
            <a:xfrm>
              <a:off x="5539001" y="2890337"/>
              <a:ext cx="1893112" cy="1225375"/>
              <a:chOff x="2974500" y="2561175"/>
              <a:chExt cx="1569875" cy="1016150"/>
            </a:xfrm>
          </p:grpSpPr>
          <p:sp>
            <p:nvSpPr>
              <p:cNvPr id="848" name="Google Shape;848;g2afcdf615f8_0_6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g2afcdf615f8_0_6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2afcdf615f8_0_6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2afcdf615f8_0_6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2afcdf615f8_0_6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2afcdf615f8_0_6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2afcdf615f8_0_6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2afcdf615f8_0_6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2afcdf615f8_0_6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g2afcdf615f8_0_6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2afcdf615f8_0_6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2afcdf615f8_0_6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2afcdf615f8_0_6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2afcdf615f8_0_6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2afcdf615f8_0_6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2afcdf615f8_0_6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2afcdf615f8_0_6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g2afcdf615f8_0_6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g2afcdf615f8_0_6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g2afcdf615f8_0_6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g2afcdf615f8_0_6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g2afcdf615f8_0_6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g2afcdf615f8_0_6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g2afcdf615f8_0_6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g2afcdf615f8_0_6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g2afcdf615f8_0_6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g2afcdf615f8_0_6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g2afcdf615f8_0_6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2afcdf615f8_0_6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g2afcdf615f8_0_6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g2afcdf615f8_0_6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g2afcdf615f8_0_6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g2afcdf615f8_0_6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2afcdf615f8_0_6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2afcdf615f8_0_6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2afcdf615f8_0_6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2afcdf615f8_0_6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g2afcdf615f8_0_6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2afcdf615f8_0_6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g2afcdf615f8_0_6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g2afcdf615f8_0_6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g2afcdf615f8_0_6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g2afcdf615f8_0_6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g2afcdf615f8_0_6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2afcdf615f8_0_6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2afcdf615f8_0_6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2afcdf615f8_0_6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2afcdf615f8_0_6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2afcdf615f8_0_6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2afcdf615f8_0_6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2afcdf615f8_0_6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2afcdf615f8_0_6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2afcdf615f8_0_6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g2afcdf615f8_0_6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2afcdf615f8_0_6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2afcdf615f8_0_6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2afcdf615f8_0_6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2afcdf615f8_0_6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2afcdf615f8_0_6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2afcdf615f8_0_6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2afcdf615f8_0_6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2afcdf615f8_0_6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2afcdf615f8_0_6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2afcdf615f8_0_6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2afcdf615f8_0_6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2afcdf615f8_0_6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2afcdf615f8_0_6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2afcdf615f8_0_6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2afcdf615f8_0_6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2afcdf615f8_0_6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2afcdf615f8_0_6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2afcdf615f8_0_6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2afcdf615f8_0_6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2afcdf615f8_0_6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2afcdf615f8_0_6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2afcdf615f8_0_6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2afcdf615f8_0_6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2afcdf615f8_0_6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2afcdf615f8_0_6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2afcdf615f8_0_6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2afcdf615f8_0_6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2afcdf615f8_0_6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2afcdf615f8_0_6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2afcdf615f8_0_6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2afcdf615f8_0_6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2afcdf615f8_0_6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2afcdf615f8_0_6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2afcdf615f8_0_6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2afcdf615f8_0_6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afcdf615f8_0_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 - N° Episode</a:t>
            </a:r>
            <a:endParaRPr/>
          </a:p>
        </p:txBody>
      </p:sp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D86AAE0-08FF-E0F2-289A-CD6813F8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265" y="1695698"/>
            <a:ext cx="3883735" cy="2912802"/>
          </a:xfrm>
          <a:prstGeom prst="rect">
            <a:avLst/>
          </a:prstGeom>
        </p:spPr>
      </p:pic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EC2A3309-F260-1972-BD83-3E622D651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41" y="1695699"/>
            <a:ext cx="3883735" cy="29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afcdf615f8_0_1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 - N° Iterazioni</a:t>
            </a:r>
            <a:endParaRPr/>
          </a:p>
        </p:txBody>
      </p:sp>
      <p:sp>
        <p:nvSpPr>
          <p:cNvPr id="942" name="Google Shape;942;g2afcdf615f8_0_145"/>
          <p:cNvSpPr txBox="1">
            <a:spLocks noGrp="1"/>
          </p:cNvSpPr>
          <p:nvPr>
            <p:ph type="body" idx="1"/>
          </p:nvPr>
        </p:nvSpPr>
        <p:spPr>
          <a:xfrm>
            <a:off x="759575" y="1899750"/>
            <a:ext cx="77139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valore ottimo trovato è </a:t>
            </a:r>
            <a:r>
              <a:rPr lang="e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  <a:r>
              <a:rPr lang="en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poichè si è potuto osservare essere un buon trade-off per esplorazione iniziale dell’agente e raccolta dei target durante un episode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" name="Google Shape;943;g2afcdf615f8_0_145"/>
          <p:cNvGrpSpPr/>
          <p:nvPr/>
        </p:nvGrpSpPr>
        <p:grpSpPr>
          <a:xfrm>
            <a:off x="4905886" y="3466955"/>
            <a:ext cx="3567578" cy="1375632"/>
            <a:chOff x="3864536" y="2740080"/>
            <a:chExt cx="3567578" cy="1375632"/>
          </a:xfrm>
        </p:grpSpPr>
        <p:grpSp>
          <p:nvGrpSpPr>
            <p:cNvPr id="944" name="Google Shape;944;g2afcdf615f8_0_145"/>
            <p:cNvGrpSpPr/>
            <p:nvPr/>
          </p:nvGrpSpPr>
          <p:grpSpPr>
            <a:xfrm>
              <a:off x="3864536" y="2740080"/>
              <a:ext cx="2979176" cy="1374847"/>
              <a:chOff x="234675" y="2436575"/>
              <a:chExt cx="2470500" cy="1140100"/>
            </a:xfrm>
          </p:grpSpPr>
          <p:sp>
            <p:nvSpPr>
              <p:cNvPr id="945" name="Google Shape;945;g2afcdf615f8_0_145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2afcdf615f8_0_145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2afcdf615f8_0_145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2afcdf615f8_0_145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2afcdf615f8_0_145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2afcdf615f8_0_145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2afcdf615f8_0_145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2afcdf615f8_0_145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2afcdf615f8_0_145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2afcdf615f8_0_145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2afcdf615f8_0_145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2afcdf615f8_0_145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2afcdf615f8_0_145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2afcdf615f8_0_145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2afcdf615f8_0_145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2afcdf615f8_0_145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2afcdf615f8_0_145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2afcdf615f8_0_145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2afcdf615f8_0_145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2afcdf615f8_0_145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2afcdf615f8_0_145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2afcdf615f8_0_145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2afcdf615f8_0_145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2afcdf615f8_0_145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2afcdf615f8_0_145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2afcdf615f8_0_145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2afcdf615f8_0_145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2afcdf615f8_0_145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2afcdf615f8_0_145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2afcdf615f8_0_145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2afcdf615f8_0_145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2afcdf615f8_0_145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2afcdf615f8_0_145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2afcdf615f8_0_145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2afcdf615f8_0_145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g2afcdf615f8_0_145"/>
            <p:cNvGrpSpPr/>
            <p:nvPr/>
          </p:nvGrpSpPr>
          <p:grpSpPr>
            <a:xfrm>
              <a:off x="5539001" y="2890337"/>
              <a:ext cx="1893112" cy="1225375"/>
              <a:chOff x="2974500" y="2561175"/>
              <a:chExt cx="1569875" cy="1016150"/>
            </a:xfrm>
          </p:grpSpPr>
          <p:sp>
            <p:nvSpPr>
              <p:cNvPr id="981" name="Google Shape;981;g2afcdf615f8_0_145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2afcdf615f8_0_145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2afcdf615f8_0_145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2afcdf615f8_0_145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2afcdf615f8_0_145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2afcdf615f8_0_145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2afcdf615f8_0_145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2afcdf615f8_0_145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2afcdf615f8_0_145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2afcdf615f8_0_145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2afcdf615f8_0_145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2afcdf615f8_0_145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2afcdf615f8_0_145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2afcdf615f8_0_145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2afcdf615f8_0_145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2afcdf615f8_0_145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2afcdf615f8_0_145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2afcdf615f8_0_145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2afcdf615f8_0_145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2afcdf615f8_0_145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2afcdf615f8_0_145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2afcdf615f8_0_145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2afcdf615f8_0_145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2afcdf615f8_0_145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2afcdf615f8_0_145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2afcdf615f8_0_145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2afcdf615f8_0_145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2afcdf615f8_0_145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2afcdf615f8_0_145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g2afcdf615f8_0_145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g2afcdf615f8_0_145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2afcdf615f8_0_145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g2afcdf615f8_0_145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2afcdf615f8_0_145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2afcdf615f8_0_145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2afcdf615f8_0_145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2afcdf615f8_0_145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2afcdf615f8_0_145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g2afcdf615f8_0_145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g2afcdf615f8_0_145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g2afcdf615f8_0_145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g2afcdf615f8_0_145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g2afcdf615f8_0_145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g2afcdf615f8_0_145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g2afcdf615f8_0_145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g2afcdf615f8_0_145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g2afcdf615f8_0_145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g2afcdf615f8_0_145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g2afcdf615f8_0_145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g2afcdf615f8_0_145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g2afcdf615f8_0_145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g2afcdf615f8_0_145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2afcdf615f8_0_145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2afcdf615f8_0_145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2afcdf615f8_0_145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g2afcdf615f8_0_145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g2afcdf615f8_0_145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g2afcdf615f8_0_145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g2afcdf615f8_0_145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2afcdf615f8_0_145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2afcdf615f8_0_145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g2afcdf615f8_0_145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g2afcdf615f8_0_145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2afcdf615f8_0_145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2afcdf615f8_0_145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g2afcdf615f8_0_145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2afcdf615f8_0_145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2afcdf615f8_0_145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2afcdf615f8_0_145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2afcdf615f8_0_145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2afcdf615f8_0_145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2afcdf615f8_0_145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2afcdf615f8_0_145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2afcdf615f8_0_145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2afcdf615f8_0_145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2afcdf615f8_0_145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2afcdf615f8_0_145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g2afcdf615f8_0_145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g2afcdf615f8_0_145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g2afcdf615f8_0_145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2afcdf615f8_0_145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2afcdf615f8_0_145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g2afcdf615f8_0_145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g2afcdf615f8_0_145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2afcdf615f8_0_145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2afcdf615f8_0_145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g2afcdf615f8_0_145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g2afcdf615f8_0_145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g2afcdf615f8_0_145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afcdf615f8_0_27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 - Learning Rate</a:t>
            </a:r>
            <a:endParaRPr/>
          </a:p>
        </p:txBody>
      </p:sp>
      <p:sp>
        <p:nvSpPr>
          <p:cNvPr id="1075" name="Google Shape;1075;g2afcdf615f8_0_277"/>
          <p:cNvSpPr txBox="1">
            <a:spLocks noGrp="1"/>
          </p:cNvSpPr>
          <p:nvPr>
            <p:ph type="body" idx="1"/>
          </p:nvPr>
        </p:nvSpPr>
        <p:spPr>
          <a:xfrm>
            <a:off x="759575" y="1788542"/>
            <a:ext cx="77139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valore ottimo trovato è </a:t>
            </a: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0.001 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poichè si è potuto osservare che con valori più alti l’agente presentava problematiche nella navigazione, infatti nel breve periodo tendeva a schivare ostacoli presenti nell’ambiente precedente e non in quello attuale, mentre sul lungo periodo portava a un decrescere vistoso delle prestazioni, mentre valori più bassi non hanno portato evidenti miglioramenti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6" name="Google Shape;1076;g2afcdf615f8_0_277"/>
          <p:cNvGrpSpPr/>
          <p:nvPr/>
        </p:nvGrpSpPr>
        <p:grpSpPr>
          <a:xfrm>
            <a:off x="4905886" y="3466955"/>
            <a:ext cx="3567578" cy="1375632"/>
            <a:chOff x="3864536" y="2740080"/>
            <a:chExt cx="3567578" cy="1375632"/>
          </a:xfrm>
        </p:grpSpPr>
        <p:grpSp>
          <p:nvGrpSpPr>
            <p:cNvPr id="1077" name="Google Shape;1077;g2afcdf615f8_0_277"/>
            <p:cNvGrpSpPr/>
            <p:nvPr/>
          </p:nvGrpSpPr>
          <p:grpSpPr>
            <a:xfrm>
              <a:off x="3864536" y="2740080"/>
              <a:ext cx="2979176" cy="1374847"/>
              <a:chOff x="234675" y="2436575"/>
              <a:chExt cx="2470500" cy="1140100"/>
            </a:xfrm>
          </p:grpSpPr>
          <p:sp>
            <p:nvSpPr>
              <p:cNvPr id="1078" name="Google Shape;1078;g2afcdf615f8_0_277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2afcdf615f8_0_277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2afcdf615f8_0_277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g2afcdf615f8_0_277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g2afcdf615f8_0_277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2afcdf615f8_0_277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2afcdf615f8_0_277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2afcdf615f8_0_277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2afcdf615f8_0_277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2afcdf615f8_0_277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2afcdf615f8_0_277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2afcdf615f8_0_277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g2afcdf615f8_0_277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2afcdf615f8_0_277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2afcdf615f8_0_277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2afcdf615f8_0_277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2afcdf615f8_0_277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2afcdf615f8_0_277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2afcdf615f8_0_277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2afcdf615f8_0_277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2afcdf615f8_0_277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2afcdf615f8_0_277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2afcdf615f8_0_277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2afcdf615f8_0_277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2afcdf615f8_0_277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2afcdf615f8_0_277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2afcdf615f8_0_277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2afcdf615f8_0_277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2afcdf615f8_0_277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2afcdf615f8_0_277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2afcdf615f8_0_277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2afcdf615f8_0_277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2afcdf615f8_0_277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2afcdf615f8_0_277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2afcdf615f8_0_277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3" name="Google Shape;1113;g2afcdf615f8_0_277"/>
            <p:cNvGrpSpPr/>
            <p:nvPr/>
          </p:nvGrpSpPr>
          <p:grpSpPr>
            <a:xfrm>
              <a:off x="5539001" y="2890337"/>
              <a:ext cx="1893112" cy="1225375"/>
              <a:chOff x="2974500" y="2561175"/>
              <a:chExt cx="1569875" cy="1016150"/>
            </a:xfrm>
          </p:grpSpPr>
          <p:sp>
            <p:nvSpPr>
              <p:cNvPr id="1114" name="Google Shape;1114;g2afcdf615f8_0_277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2afcdf615f8_0_277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2afcdf615f8_0_277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2afcdf615f8_0_277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2afcdf615f8_0_277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2afcdf615f8_0_277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2afcdf615f8_0_277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2afcdf615f8_0_277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2afcdf615f8_0_277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2afcdf615f8_0_277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2afcdf615f8_0_277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2afcdf615f8_0_277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2afcdf615f8_0_277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2afcdf615f8_0_277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2afcdf615f8_0_277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2afcdf615f8_0_277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2afcdf615f8_0_277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2afcdf615f8_0_277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2afcdf615f8_0_277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2afcdf615f8_0_277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2afcdf615f8_0_277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2afcdf615f8_0_277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2afcdf615f8_0_277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2afcdf615f8_0_277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2afcdf615f8_0_277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2afcdf615f8_0_277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2afcdf615f8_0_277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2afcdf615f8_0_277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2afcdf615f8_0_277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2afcdf615f8_0_277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2afcdf615f8_0_277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2afcdf615f8_0_277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2afcdf615f8_0_277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g2afcdf615f8_0_277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g2afcdf615f8_0_277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g2afcdf615f8_0_277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g2afcdf615f8_0_277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g2afcdf615f8_0_277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g2afcdf615f8_0_277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2afcdf615f8_0_277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g2afcdf615f8_0_277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2afcdf615f8_0_277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2afcdf615f8_0_277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2afcdf615f8_0_277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2afcdf615f8_0_277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2afcdf615f8_0_277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2afcdf615f8_0_277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2afcdf615f8_0_277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2afcdf615f8_0_277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2afcdf615f8_0_277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2afcdf615f8_0_277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2afcdf615f8_0_277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2afcdf615f8_0_277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2afcdf615f8_0_277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2afcdf615f8_0_277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2afcdf615f8_0_277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2afcdf615f8_0_277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2afcdf615f8_0_277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2afcdf615f8_0_277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2afcdf615f8_0_277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2afcdf615f8_0_277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2afcdf615f8_0_277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2afcdf615f8_0_277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g2afcdf615f8_0_277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g2afcdf615f8_0_277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g2afcdf615f8_0_277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2afcdf615f8_0_277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2afcdf615f8_0_277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2afcdf615f8_0_277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2afcdf615f8_0_277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2afcdf615f8_0_277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2afcdf615f8_0_277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2afcdf615f8_0_277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2afcdf615f8_0_277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2afcdf615f8_0_277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2afcdf615f8_0_277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2afcdf615f8_0_277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2afcdf615f8_0_277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2afcdf615f8_0_277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2afcdf615f8_0_277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2afcdf615f8_0_277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2afcdf615f8_0_277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2afcdf615f8_0_277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2afcdf615f8_0_277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2afcdf615f8_0_277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2afcdf615f8_0_277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2afcdf615f8_0_277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2afcdf615f8_0_277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2afcdf615f8_0_277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afcdf615f8_0_5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 - Learning Rate</a:t>
            </a:r>
            <a:endParaRPr/>
          </a:p>
        </p:txBody>
      </p:sp>
      <p:pic>
        <p:nvPicPr>
          <p:cNvPr id="1208" name="Google Shape;1208;g2afcdf615f8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13" y="1332550"/>
            <a:ext cx="4820467" cy="36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g2afcdf615f8_0_541"/>
          <p:cNvSpPr txBox="1"/>
          <p:nvPr/>
        </p:nvSpPr>
        <p:spPr>
          <a:xfrm>
            <a:off x="7109150" y="2740025"/>
            <a:ext cx="1455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Learning 0.01</a:t>
            </a:r>
            <a:endParaRPr sz="20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afcdf615f8_0_40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 - Explo. Proba.</a:t>
            </a:r>
            <a:endParaRPr/>
          </a:p>
        </p:txBody>
      </p:sp>
      <p:sp>
        <p:nvSpPr>
          <p:cNvPr id="1215" name="Google Shape;1215;g2afcdf615f8_0_409"/>
          <p:cNvSpPr txBox="1">
            <a:spLocks noGrp="1"/>
          </p:cNvSpPr>
          <p:nvPr>
            <p:ph type="body" idx="1"/>
          </p:nvPr>
        </p:nvSpPr>
        <p:spPr>
          <a:xfrm>
            <a:off x="759575" y="1782363"/>
            <a:ext cx="79467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fattore di esplorazione è un valore che è stato inizializzato a </a:t>
            </a: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decrementato incrementalmente fino ad un minimo di </a:t>
            </a: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parametro che abbiamo ottimizzato è il tasso di decrescenza impostato a </a:t>
            </a: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0.001, </a:t>
            </a: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 più grande poichè porta ad una fase esplorativa non sufficiente, e non più piccolo poichè non porta miglioramenti evidenti</a:t>
            </a: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6" name="Google Shape;1216;g2afcdf615f8_0_409"/>
          <p:cNvGrpSpPr/>
          <p:nvPr/>
        </p:nvGrpSpPr>
        <p:grpSpPr>
          <a:xfrm>
            <a:off x="4905886" y="3466955"/>
            <a:ext cx="3567578" cy="1375632"/>
            <a:chOff x="3864536" y="2740080"/>
            <a:chExt cx="3567578" cy="1375632"/>
          </a:xfrm>
        </p:grpSpPr>
        <p:grpSp>
          <p:nvGrpSpPr>
            <p:cNvPr id="1217" name="Google Shape;1217;g2afcdf615f8_0_409"/>
            <p:cNvGrpSpPr/>
            <p:nvPr/>
          </p:nvGrpSpPr>
          <p:grpSpPr>
            <a:xfrm>
              <a:off x="3864536" y="2740080"/>
              <a:ext cx="2979176" cy="1374847"/>
              <a:chOff x="234675" y="2436575"/>
              <a:chExt cx="2470500" cy="1140100"/>
            </a:xfrm>
          </p:grpSpPr>
          <p:sp>
            <p:nvSpPr>
              <p:cNvPr id="1218" name="Google Shape;1218;g2afcdf615f8_0_409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2afcdf615f8_0_409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g2afcdf615f8_0_409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2afcdf615f8_0_409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g2afcdf615f8_0_409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g2afcdf615f8_0_409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g2afcdf615f8_0_409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g2afcdf615f8_0_409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g2afcdf615f8_0_409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g2afcdf615f8_0_409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g2afcdf615f8_0_409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g2afcdf615f8_0_409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2afcdf615f8_0_409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g2afcdf615f8_0_409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2afcdf615f8_0_409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2afcdf615f8_0_409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2afcdf615f8_0_409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g2afcdf615f8_0_409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g2afcdf615f8_0_409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g2afcdf615f8_0_409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2afcdf615f8_0_409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2afcdf615f8_0_409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2afcdf615f8_0_409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2afcdf615f8_0_409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2afcdf615f8_0_409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2afcdf615f8_0_409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g2afcdf615f8_0_409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g2afcdf615f8_0_409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2afcdf615f8_0_409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2afcdf615f8_0_409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2afcdf615f8_0_409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2afcdf615f8_0_409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2afcdf615f8_0_409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2afcdf615f8_0_409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g2afcdf615f8_0_409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3" name="Google Shape;1253;g2afcdf615f8_0_409"/>
            <p:cNvGrpSpPr/>
            <p:nvPr/>
          </p:nvGrpSpPr>
          <p:grpSpPr>
            <a:xfrm>
              <a:off x="5539001" y="2890337"/>
              <a:ext cx="1893112" cy="1225375"/>
              <a:chOff x="2974500" y="2561175"/>
              <a:chExt cx="1569875" cy="1016150"/>
            </a:xfrm>
          </p:grpSpPr>
          <p:sp>
            <p:nvSpPr>
              <p:cNvPr id="1254" name="Google Shape;1254;g2afcdf615f8_0_409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g2afcdf615f8_0_409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g2afcdf615f8_0_409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2afcdf615f8_0_409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g2afcdf615f8_0_409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g2afcdf615f8_0_409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g2afcdf615f8_0_409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g2afcdf615f8_0_409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g2afcdf615f8_0_409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g2afcdf615f8_0_409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g2afcdf615f8_0_409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g2afcdf615f8_0_409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g2afcdf615f8_0_409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2afcdf615f8_0_409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g2afcdf615f8_0_409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g2afcdf615f8_0_409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g2afcdf615f8_0_409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g2afcdf615f8_0_409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g2afcdf615f8_0_409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g2afcdf615f8_0_409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g2afcdf615f8_0_409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g2afcdf615f8_0_409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g2afcdf615f8_0_409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g2afcdf615f8_0_409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g2afcdf615f8_0_409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g2afcdf615f8_0_409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g2afcdf615f8_0_409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g2afcdf615f8_0_409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g2afcdf615f8_0_409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g2afcdf615f8_0_409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g2afcdf615f8_0_409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g2afcdf615f8_0_409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g2afcdf615f8_0_409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g2afcdf615f8_0_409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g2afcdf615f8_0_409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g2afcdf615f8_0_409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g2afcdf615f8_0_409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g2afcdf615f8_0_409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g2afcdf615f8_0_409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g2afcdf615f8_0_409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g2afcdf615f8_0_409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g2afcdf615f8_0_409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g2afcdf615f8_0_409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g2afcdf615f8_0_409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g2afcdf615f8_0_409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g2afcdf615f8_0_409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g2afcdf615f8_0_409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g2afcdf615f8_0_409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g2afcdf615f8_0_409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g2afcdf615f8_0_409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g2afcdf615f8_0_409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g2afcdf615f8_0_409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g2afcdf615f8_0_409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g2afcdf615f8_0_409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g2afcdf615f8_0_409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g2afcdf615f8_0_409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g2afcdf615f8_0_409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g2afcdf615f8_0_409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g2afcdf615f8_0_409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g2afcdf615f8_0_409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2afcdf615f8_0_409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g2afcdf615f8_0_409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g2afcdf615f8_0_409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g2afcdf615f8_0_409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g2afcdf615f8_0_409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g2afcdf615f8_0_409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g2afcdf615f8_0_409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g2afcdf615f8_0_409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g2afcdf615f8_0_409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g2afcdf615f8_0_409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g2afcdf615f8_0_409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g2afcdf615f8_0_409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g2afcdf615f8_0_409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g2afcdf615f8_0_409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g2afcdf615f8_0_409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g2afcdf615f8_0_409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g2afcdf615f8_0_409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g2afcdf615f8_0_409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2afcdf615f8_0_409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g2afcdf615f8_0_409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g2afcdf615f8_0_409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g2afcdf615f8_0_409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2afcdf615f8_0_409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g2afcdf615f8_0_409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g2afcdf615f8_0_409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g2afcdf615f8_0_409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g2afcdf615f8_0_409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g2afcdf615f8_0_409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g2afcdf615f8_0_409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afcdf615f8_0_1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Ottimizzazione Parametri</a:t>
            </a:r>
            <a:endParaRPr/>
          </a:p>
        </p:txBody>
      </p:sp>
      <p:sp>
        <p:nvSpPr>
          <p:cNvPr id="1348" name="Google Shape;1348;g2afcdf615f8_0_12"/>
          <p:cNvSpPr txBox="1">
            <a:spLocks noGrp="1"/>
          </p:cNvSpPr>
          <p:nvPr>
            <p:ph type="body" idx="1"/>
          </p:nvPr>
        </p:nvSpPr>
        <p:spPr>
          <a:xfrm>
            <a:off x="759575" y="1405480"/>
            <a:ext cx="77139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N° Episode : 1100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N° Iterazioni : 5000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Probabilità esplorazione Max : 1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Tasso decrescenza esplorazione : 0.001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Probabilità esplorazione Min : 0.01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Rate : 0.001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Discount Rate : 0.99</a:t>
            </a:r>
            <a:endParaRPr sz="165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9" name="Google Shape;1349;g2afcdf615f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450" y="2529125"/>
            <a:ext cx="1344000" cy="1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afcdf615f8_0_67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Risultati Q-Learning</a:t>
            </a:r>
            <a:endParaRPr/>
          </a:p>
        </p:txBody>
      </p:sp>
      <p:pic>
        <p:nvPicPr>
          <p:cNvPr id="1355" name="Google Shape;1355;g2afcdf615f8_0_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25" y="1242400"/>
            <a:ext cx="4795067" cy="35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g2afcdf615f8_0_676"/>
          <p:cNvSpPr txBox="1"/>
          <p:nvPr/>
        </p:nvSpPr>
        <p:spPr>
          <a:xfrm>
            <a:off x="365425" y="2364225"/>
            <a:ext cx="326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Picchi di 30 target per episode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Media degli score di 4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afcdf615f8_1_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Risultati Q-Learning</a:t>
            </a:r>
            <a:endParaRPr/>
          </a:p>
        </p:txBody>
      </p:sp>
      <p:sp>
        <p:nvSpPr>
          <p:cNvPr id="1362" name="Google Shape;1362;g2afcdf615f8_1_2"/>
          <p:cNvSpPr txBox="1"/>
          <p:nvPr/>
        </p:nvSpPr>
        <p:spPr>
          <a:xfrm>
            <a:off x="3453700" y="2623625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Sono un video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4A318A8-F6BB-43C2-B251-E98AB06103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471"/>
          <a:stretch/>
        </p:blipFill>
        <p:spPr>
          <a:xfrm>
            <a:off x="2637898" y="1198606"/>
            <a:ext cx="3868203" cy="386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afcdf615f8_1_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Risultati SARSA</a:t>
            </a:r>
            <a:endParaRPr/>
          </a:p>
        </p:txBody>
      </p:sp>
      <p:pic>
        <p:nvPicPr>
          <p:cNvPr id="1368" name="Google Shape;1368;g2afcdf615f8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925" y="1242400"/>
            <a:ext cx="4795067" cy="35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g2afcdf615f8_1_8"/>
          <p:cNvSpPr txBox="1"/>
          <p:nvPr/>
        </p:nvSpPr>
        <p:spPr>
          <a:xfrm>
            <a:off x="365425" y="2364225"/>
            <a:ext cx="326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Picchi di 19 target per episode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</a:pPr>
            <a:r>
              <a:rPr lang="en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Media degli score di 3.4</a:t>
            </a:r>
            <a:endParaRPr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Introduzione al Problema</a:t>
            </a:r>
            <a:endParaRPr/>
          </a:p>
        </p:txBody>
      </p:sp>
      <p:sp>
        <p:nvSpPr>
          <p:cNvPr id="196" name="Google Shape;196;p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7" name="Google Shape;197;p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afcdf615f8_1_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Risultati SARSA</a:t>
            </a:r>
            <a:endParaRPr dirty="0"/>
          </a:p>
        </p:txBody>
      </p:sp>
      <p:sp>
        <p:nvSpPr>
          <p:cNvPr id="1362" name="Google Shape;1362;g2afcdf615f8_1_2"/>
          <p:cNvSpPr txBox="1"/>
          <p:nvPr/>
        </p:nvSpPr>
        <p:spPr>
          <a:xfrm>
            <a:off x="3453700" y="2623625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Sono un video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0D3AE62B-9B87-5DAB-7E63-7A7C05C8D6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8970" y="1131218"/>
            <a:ext cx="3926059" cy="39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0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1375" name="Google Shape;1375;p10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376" name="Google Shape;1376;p10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afcdf615f8_0_80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Comportamento Agente</a:t>
            </a:r>
            <a:endParaRPr/>
          </a:p>
        </p:txBody>
      </p:sp>
      <p:sp>
        <p:nvSpPr>
          <p:cNvPr id="1382" name="Google Shape;1382;g2afcdf615f8_0_808"/>
          <p:cNvSpPr txBox="1">
            <a:spLocks noGrp="1"/>
          </p:cNvSpPr>
          <p:nvPr>
            <p:ph type="body" idx="1"/>
          </p:nvPr>
        </p:nvSpPr>
        <p:spPr>
          <a:xfrm>
            <a:off x="796645" y="1615545"/>
            <a:ext cx="79467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Navigazione Lineare verso il target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Evitare ostacoli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33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●"/>
            </a:pPr>
            <a:r>
              <a:rPr lang="en" sz="16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Circumnavigazione ostacolo per raccogliere target</a:t>
            </a:r>
            <a:endParaRPr sz="16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3" name="Google Shape;1383;g2afcdf615f8_0_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550" y="2911825"/>
            <a:ext cx="497450" cy="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g2afcdf615f8_0_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125" y="2399225"/>
            <a:ext cx="497450" cy="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g2afcdf615f8_0_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925" y="1865825"/>
            <a:ext cx="497450" cy="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afcdf615f8_0_94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Possibili miglioramenti</a:t>
            </a:r>
            <a:endParaRPr/>
          </a:p>
        </p:txBody>
      </p:sp>
      <p:pic>
        <p:nvPicPr>
          <p:cNvPr id="1391" name="Google Shape;1391;g2afcdf615f8_0_940"/>
          <p:cNvPicPr preferRelativeResize="0"/>
          <p:nvPr/>
        </p:nvPicPr>
        <p:blipFill rotWithShape="1">
          <a:blip r:embed="rId3">
            <a:alphaModFix/>
          </a:blip>
          <a:srcRect l="64315" t="66361" b="192"/>
          <a:stretch/>
        </p:blipFill>
        <p:spPr>
          <a:xfrm>
            <a:off x="5343600" y="1956101"/>
            <a:ext cx="2623625" cy="25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g2afcdf615f8_0_940"/>
          <p:cNvPicPr preferRelativeResize="0"/>
          <p:nvPr/>
        </p:nvPicPr>
        <p:blipFill rotWithShape="1">
          <a:blip r:embed="rId3">
            <a:alphaModFix/>
          </a:blip>
          <a:srcRect l="71317" t="77430" r="12049" b="5877"/>
          <a:stretch/>
        </p:blipFill>
        <p:spPr>
          <a:xfrm>
            <a:off x="1845425" y="2603150"/>
            <a:ext cx="1222899" cy="1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g2afcdf615f8_0_940"/>
          <p:cNvSpPr/>
          <p:nvPr/>
        </p:nvSpPr>
        <p:spPr>
          <a:xfrm>
            <a:off x="3357350" y="2957150"/>
            <a:ext cx="1726800" cy="48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394" name="Google Shape;1394;g2afcdf615f8_0_940"/>
          <p:cNvPicPr preferRelativeResize="0"/>
          <p:nvPr/>
        </p:nvPicPr>
        <p:blipFill rotWithShape="1">
          <a:blip r:embed="rId4">
            <a:alphaModFix/>
          </a:blip>
          <a:srcRect l="34400"/>
          <a:stretch/>
        </p:blipFill>
        <p:spPr>
          <a:xfrm>
            <a:off x="1720878" y="1394800"/>
            <a:ext cx="1471991" cy="10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"/>
          <p:cNvSpPr txBox="1">
            <a:spLocks noGrp="1"/>
          </p:cNvSpPr>
          <p:nvPr>
            <p:ph type="title"/>
          </p:nvPr>
        </p:nvSpPr>
        <p:spPr>
          <a:xfrm>
            <a:off x="897125" y="1846875"/>
            <a:ext cx="7713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3"/>
                </a:solidFill>
              </a:rPr>
              <a:t>Grazie per l’attenzione!</a:t>
            </a:r>
            <a:endParaRPr/>
          </a:p>
        </p:txBody>
      </p:sp>
      <p:cxnSp>
        <p:nvCxnSpPr>
          <p:cNvPr id="1400" name="Google Shape;1400;p11"/>
          <p:cNvCxnSpPr/>
          <p:nvPr/>
        </p:nvCxnSpPr>
        <p:spPr>
          <a:xfrm>
            <a:off x="7321825" y="346247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01" name="Google Shape;1401;p11"/>
          <p:cNvGrpSpPr/>
          <p:nvPr/>
        </p:nvGrpSpPr>
        <p:grpSpPr>
          <a:xfrm>
            <a:off x="590413" y="2321248"/>
            <a:ext cx="1732082" cy="1375649"/>
            <a:chOff x="2735825" y="2251925"/>
            <a:chExt cx="1386775" cy="1101400"/>
          </a:xfrm>
        </p:grpSpPr>
        <p:sp>
          <p:nvSpPr>
            <p:cNvPr id="1402" name="Google Shape;1402;p11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5" name="Google Shape;1485;p11"/>
          <p:cNvSpPr txBox="1">
            <a:spLocks noGrp="1"/>
          </p:cNvSpPr>
          <p:nvPr>
            <p:ph type="subTitle" idx="4294967295"/>
          </p:nvPr>
        </p:nvSpPr>
        <p:spPr>
          <a:xfrm>
            <a:off x="5287200" y="4497900"/>
            <a:ext cx="3856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Margarella Grazia </a:t>
            </a:r>
            <a:br>
              <a:rPr lang="en"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</a:br>
            <a:r>
              <a:rPr lang="en"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Nicola Pio Santorsa</a:t>
            </a:r>
            <a:endParaRPr sz="1600" b="0" i="0" u="none" strike="noStrike" cap="none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"/>
          <p:cNvSpPr txBox="1">
            <a:spLocks noGrp="1"/>
          </p:cNvSpPr>
          <p:nvPr>
            <p:ph type="title"/>
          </p:nvPr>
        </p:nvSpPr>
        <p:spPr>
          <a:xfrm>
            <a:off x="715050" y="647400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3"/>
                </a:solidFill>
              </a:rPr>
              <a:t>Indoor </a:t>
            </a:r>
            <a:br>
              <a:rPr lang="en">
                <a:solidFill>
                  <a:schemeClr val="accent3"/>
                </a:solidFill>
              </a:rPr>
            </a:br>
            <a:r>
              <a:rPr lang="en"/>
              <a:t>Navigation</a:t>
            </a:r>
            <a:r>
              <a:rPr lang="en">
                <a:solidFill>
                  <a:schemeClr val="accent3"/>
                </a:solidFill>
              </a:rPr>
              <a:t> </a:t>
            </a:r>
            <a:endParaRPr/>
          </a:p>
        </p:txBody>
      </p:sp>
      <p:grpSp>
        <p:nvGrpSpPr>
          <p:cNvPr id="203" name="Google Shape;203;p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04" name="Google Shape;204;p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9" name="Google Shape;269;p4"/>
          <p:cNvCxnSpPr/>
          <p:nvPr/>
        </p:nvCxnSpPr>
        <p:spPr>
          <a:xfrm>
            <a:off x="4923375" y="231598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70" name="Google Shape;270;p4" descr="We should not mourn the passing of Pepper the rob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100" y="2926225"/>
            <a:ext cx="3345774" cy="18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"/>
          <p:cNvPicPr preferRelativeResize="0"/>
          <p:nvPr/>
        </p:nvPicPr>
        <p:blipFill rotWithShape="1">
          <a:blip r:embed="rId4">
            <a:alphaModFix/>
          </a:blip>
          <a:srcRect l="27445"/>
          <a:stretch/>
        </p:blipFill>
        <p:spPr>
          <a:xfrm>
            <a:off x="5165750" y="2740925"/>
            <a:ext cx="2351601" cy="216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Acquisire Target</a:t>
            </a:r>
            <a:endParaRPr/>
          </a:p>
        </p:txBody>
      </p:sp>
      <p:grpSp>
        <p:nvGrpSpPr>
          <p:cNvPr id="277" name="Google Shape;277;p5"/>
          <p:cNvGrpSpPr/>
          <p:nvPr/>
        </p:nvGrpSpPr>
        <p:grpSpPr>
          <a:xfrm>
            <a:off x="5201312" y="729700"/>
            <a:ext cx="3303885" cy="3878927"/>
            <a:chOff x="5201312" y="729700"/>
            <a:chExt cx="3303885" cy="3878927"/>
          </a:xfrm>
        </p:grpSpPr>
        <p:grpSp>
          <p:nvGrpSpPr>
            <p:cNvPr id="278" name="Google Shape;278;p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79" name="Google Shape;279;p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28" name="Google Shape;428;p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34" name="Google Shape;434;p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5" name="Google Shape;4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25" y="2311175"/>
            <a:ext cx="1130749" cy="1130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"/>
          <p:cNvSpPr/>
          <p:nvPr/>
        </p:nvSpPr>
        <p:spPr>
          <a:xfrm>
            <a:off x="1931125" y="2639375"/>
            <a:ext cx="1549200" cy="37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37" name="Google Shape;4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7511" y="2155063"/>
            <a:ext cx="1346600" cy="13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Evitare Ostacoli</a:t>
            </a:r>
            <a:endParaRPr/>
          </a:p>
        </p:txBody>
      </p:sp>
      <p:grpSp>
        <p:nvGrpSpPr>
          <p:cNvPr id="443" name="Google Shape;443;p6"/>
          <p:cNvGrpSpPr/>
          <p:nvPr/>
        </p:nvGrpSpPr>
        <p:grpSpPr>
          <a:xfrm>
            <a:off x="5201312" y="729700"/>
            <a:ext cx="3303885" cy="3878927"/>
            <a:chOff x="5201312" y="729700"/>
            <a:chExt cx="3303885" cy="3878927"/>
          </a:xfrm>
        </p:grpSpPr>
        <p:grpSp>
          <p:nvGrpSpPr>
            <p:cNvPr id="444" name="Google Shape;444;p6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445" name="Google Shape;445;p6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6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458" name="Google Shape;458;p6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6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3" name="Google Shape;593;p6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594" name="Google Shape;594;p6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600" name="Google Shape;600;p6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1" name="Google Shape;6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25" y="2311175"/>
            <a:ext cx="1130749" cy="11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0275" y="3666388"/>
            <a:ext cx="1163525" cy="11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"/>
          <p:cNvSpPr/>
          <p:nvPr/>
        </p:nvSpPr>
        <p:spPr>
          <a:xfrm>
            <a:off x="1931125" y="2639375"/>
            <a:ext cx="1549200" cy="37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04" name="Google Shape;60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7511" y="2155063"/>
            <a:ext cx="1346600" cy="13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"/>
          <p:cNvSpPr/>
          <p:nvPr/>
        </p:nvSpPr>
        <p:spPr>
          <a:xfrm>
            <a:off x="2230850" y="2380038"/>
            <a:ext cx="820500" cy="896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045025" y="3579600"/>
            <a:ext cx="2438400" cy="911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accent3"/>
                </a:solidFill>
              </a:rPr>
              <a:t>(RL) </a:t>
            </a:r>
            <a:r>
              <a:rPr lang="en"/>
              <a:t>=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Reinforcement </a:t>
            </a:r>
            <a:br>
              <a:rPr lang="en"/>
            </a:br>
            <a:r>
              <a:rPr lang="en"/>
              <a:t>Learning</a:t>
            </a:r>
            <a:endParaRPr/>
          </a:p>
        </p:txBody>
      </p:sp>
      <p:grpSp>
        <p:nvGrpSpPr>
          <p:cNvPr id="612" name="Google Shape;612;p7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613" name="Google Shape;613;p7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8" name="Google Shape;678;p7"/>
          <p:cNvCxnSpPr/>
          <p:nvPr/>
        </p:nvCxnSpPr>
        <p:spPr>
          <a:xfrm>
            <a:off x="4112675" y="338827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684" name="Google Shape;684;p8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685" name="Google Shape;685;p8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af32c52bef_0_3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Ambiente 2D</a:t>
            </a:r>
            <a:endParaRPr/>
          </a:p>
        </p:txBody>
      </p:sp>
      <p:cxnSp>
        <p:nvCxnSpPr>
          <p:cNvPr id="691" name="Google Shape;691;g2af32c52bef_0_34"/>
          <p:cNvCxnSpPr/>
          <p:nvPr/>
        </p:nvCxnSpPr>
        <p:spPr>
          <a:xfrm>
            <a:off x="2181575" y="14425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92" name="Google Shape;692;g2af32c52bef_0_34"/>
          <p:cNvCxnSpPr/>
          <p:nvPr/>
        </p:nvCxnSpPr>
        <p:spPr>
          <a:xfrm>
            <a:off x="2144660" y="452757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693" name="Google Shape;693;g2af32c52bef_0_34"/>
          <p:cNvPicPr preferRelativeResize="0"/>
          <p:nvPr/>
        </p:nvPicPr>
        <p:blipFill rotWithShape="1">
          <a:blip r:embed="rId3">
            <a:alphaModFix/>
          </a:blip>
          <a:srcRect l="319" t="939" r="490" b="478"/>
          <a:stretch/>
        </p:blipFill>
        <p:spPr>
          <a:xfrm>
            <a:off x="2746289" y="1263300"/>
            <a:ext cx="3651422" cy="3769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g2af32c52bef_0_34"/>
          <p:cNvCxnSpPr/>
          <p:nvPr/>
        </p:nvCxnSpPr>
        <p:spPr>
          <a:xfrm rot="10800000">
            <a:off x="6428898" y="4746800"/>
            <a:ext cx="615600" cy="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95" name="Google Shape;695;g2af32c52bef_0_34"/>
          <p:cNvCxnSpPr/>
          <p:nvPr/>
        </p:nvCxnSpPr>
        <p:spPr>
          <a:xfrm flipH="1">
            <a:off x="5855100" y="4535775"/>
            <a:ext cx="1245000" cy="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96" name="Google Shape;696;g2af32c52bef_0_34"/>
          <p:cNvSpPr txBox="1"/>
          <p:nvPr/>
        </p:nvSpPr>
        <p:spPr>
          <a:xfrm>
            <a:off x="251850" y="1242400"/>
            <a:ext cx="237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Label Target Consecutivi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697" name="Google Shape;697;g2af32c52bef_0_34"/>
          <p:cNvSpPr txBox="1"/>
          <p:nvPr/>
        </p:nvSpPr>
        <p:spPr>
          <a:xfrm>
            <a:off x="590243" y="4342925"/>
            <a:ext cx="162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Immagine Ostacolo</a:t>
            </a:r>
            <a:endParaRPr sz="1200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698" name="Google Shape;698;g2af32c52bef_0_34"/>
          <p:cNvSpPr txBox="1"/>
          <p:nvPr/>
        </p:nvSpPr>
        <p:spPr>
          <a:xfrm>
            <a:off x="7100100" y="4354875"/>
            <a:ext cx="162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Immagine Agente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699" name="Google Shape;699;g2af32c52bef_0_34"/>
          <p:cNvSpPr txBox="1"/>
          <p:nvPr/>
        </p:nvSpPr>
        <p:spPr>
          <a:xfrm>
            <a:off x="7044498" y="4564100"/>
            <a:ext cx="162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Immagine Target</a:t>
            </a:r>
            <a:endParaRPr sz="1200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700" name="Google Shape;700;g2af32c52bef_0_34"/>
          <p:cNvCxnSpPr/>
          <p:nvPr/>
        </p:nvCxnSpPr>
        <p:spPr>
          <a:xfrm flipH="1">
            <a:off x="5855100" y="1944975"/>
            <a:ext cx="1245000" cy="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01" name="Google Shape;701;g2af32c52bef_0_34"/>
          <p:cNvSpPr txBox="1"/>
          <p:nvPr/>
        </p:nvSpPr>
        <p:spPr>
          <a:xfrm>
            <a:off x="7100100" y="1764075"/>
            <a:ext cx="162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Immagine Sfondo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702" name="Google Shape;702;g2af32c52bef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125" y="0"/>
            <a:ext cx="3564875" cy="1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595</Words>
  <Application>Microsoft Office PowerPoint</Application>
  <PresentationFormat>Presentazione su schermo (16:9)</PresentationFormat>
  <Paragraphs>114</Paragraphs>
  <Slides>34</Slides>
  <Notes>34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Golos Text</vt:lpstr>
      <vt:lpstr>Golos Text Medium</vt:lpstr>
      <vt:lpstr>Gantari</vt:lpstr>
      <vt:lpstr>Arial</vt:lpstr>
      <vt:lpstr>Bebas Neue</vt:lpstr>
      <vt:lpstr>Artificial Intelligence by Slidesgo</vt:lpstr>
      <vt:lpstr>Navigazione Indoor </vt:lpstr>
      <vt:lpstr>01</vt:lpstr>
      <vt:lpstr>Introduzione al Problema</vt:lpstr>
      <vt:lpstr>Indoor  Navigation </vt:lpstr>
      <vt:lpstr>Acquisire Target</vt:lpstr>
      <vt:lpstr>Evitare Ostacoli</vt:lpstr>
      <vt:lpstr>(RL) = Reinforcement  Learning</vt:lpstr>
      <vt:lpstr>Metodologia</vt:lpstr>
      <vt:lpstr>Ambiente 2D</vt:lpstr>
      <vt:lpstr>Stati dell’agente</vt:lpstr>
      <vt:lpstr>Azioni dell’agente</vt:lpstr>
      <vt:lpstr>Reinforcement Learning</vt:lpstr>
      <vt:lpstr>Q-Values</vt:lpstr>
      <vt:lpstr>Q-Table</vt:lpstr>
      <vt:lpstr>Q-Learning</vt:lpstr>
      <vt:lpstr>SARSA</vt:lpstr>
      <vt:lpstr>Reward</vt:lpstr>
      <vt:lpstr>Risultati</vt:lpstr>
      <vt:lpstr>Metriche di Valutazione</vt:lpstr>
      <vt:lpstr>Ottimizzazione Parametri - N° Episode</vt:lpstr>
      <vt:lpstr>Ottimizzazione Parametri - N° Episode</vt:lpstr>
      <vt:lpstr>Ottimizzazione Parametri - N° Iterazioni</vt:lpstr>
      <vt:lpstr>Ottimizzazione Parametri - Learning Rate</vt:lpstr>
      <vt:lpstr>Ottimizzazione Parametri - Learning Rate</vt:lpstr>
      <vt:lpstr>Ottimizzazione Parametri - Explo. Proba.</vt:lpstr>
      <vt:lpstr>Ottimizzazione Parametri</vt:lpstr>
      <vt:lpstr>Risultati Q-Learning</vt:lpstr>
      <vt:lpstr>Risultati Q-Learning</vt:lpstr>
      <vt:lpstr>Risultati SARSA</vt:lpstr>
      <vt:lpstr>Risultati SARSA</vt:lpstr>
      <vt:lpstr>Conclusioni</vt:lpstr>
      <vt:lpstr>Comportamento Agente</vt:lpstr>
      <vt:lpstr>Possibili miglioramenti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Navigazione Indoor </dc:title>
  <cp:lastModifiedBy>35744</cp:lastModifiedBy>
  <cp:revision>2</cp:revision>
  <dcterms:modified xsi:type="dcterms:W3CDTF">2024-01-16T20:38:10Z</dcterms:modified>
</cp:coreProperties>
</file>